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88" r:id="rId2"/>
    <p:sldId id="289" r:id="rId3"/>
    <p:sldId id="297" r:id="rId4"/>
    <p:sldId id="298" r:id="rId5"/>
  </p:sldIdLst>
  <p:sldSz cx="9144000" cy="6858000" type="screen4x3"/>
  <p:notesSz cx="68580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081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194" autoAdjust="0"/>
  </p:normalViewPr>
  <p:slideViewPr>
    <p:cSldViewPr>
      <p:cViewPr>
        <p:scale>
          <a:sx n="75" d="100"/>
          <a:sy n="75" d="100"/>
        </p:scale>
        <p:origin x="-2712" y="-10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098" cy="461193"/>
          </a:xfrm>
          <a:prstGeom prst="rect">
            <a:avLst/>
          </a:prstGeom>
        </p:spPr>
        <p:txBody>
          <a:bodyPr vert="horz" lIns="86987" tIns="43493" rIns="86987" bIns="43493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414" y="0"/>
            <a:ext cx="2972098" cy="461193"/>
          </a:xfrm>
          <a:prstGeom prst="rect">
            <a:avLst/>
          </a:prstGeom>
        </p:spPr>
        <p:txBody>
          <a:bodyPr vert="horz" lIns="86987" tIns="43493" rIns="86987" bIns="43493" rtlCol="0"/>
          <a:lstStyle>
            <a:lvl1pPr algn="r">
              <a:defRPr sz="1100"/>
            </a:lvl1pPr>
          </a:lstStyle>
          <a:p>
            <a:fld id="{D3518665-5239-453F-92D9-82248B05D11E}" type="datetimeFigureOut">
              <a:rPr lang="en-US" smtClean="0"/>
              <a:t>2/14/2013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3356"/>
            <a:ext cx="2972098" cy="461193"/>
          </a:xfrm>
          <a:prstGeom prst="rect">
            <a:avLst/>
          </a:prstGeom>
        </p:spPr>
        <p:txBody>
          <a:bodyPr vert="horz" lIns="86987" tIns="43493" rIns="86987" bIns="43493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414" y="8773356"/>
            <a:ext cx="2972098" cy="461193"/>
          </a:xfrm>
          <a:prstGeom prst="rect">
            <a:avLst/>
          </a:prstGeom>
        </p:spPr>
        <p:txBody>
          <a:bodyPr vert="horz" lIns="86987" tIns="43493" rIns="86987" bIns="43493" rtlCol="0" anchor="b"/>
          <a:lstStyle>
            <a:lvl1pPr algn="r">
              <a:defRPr sz="1100"/>
            </a:lvl1pPr>
          </a:lstStyle>
          <a:p>
            <a:fld id="{2BD91627-3C19-40C1-9B99-B5B31EC49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9051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804"/>
          </a:xfrm>
          <a:prstGeom prst="rect">
            <a:avLst/>
          </a:prstGeom>
        </p:spPr>
        <p:txBody>
          <a:bodyPr vert="horz" lIns="91954" tIns="45977" rIns="91954" bIns="4597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1804"/>
          </a:xfrm>
          <a:prstGeom prst="rect">
            <a:avLst/>
          </a:prstGeom>
        </p:spPr>
        <p:txBody>
          <a:bodyPr vert="horz" lIns="91954" tIns="45977" rIns="91954" bIns="45977" rtlCol="0"/>
          <a:lstStyle>
            <a:lvl1pPr algn="r">
              <a:defRPr sz="1200"/>
            </a:lvl1pPr>
          </a:lstStyle>
          <a:p>
            <a:fld id="{76218B12-645F-4A73-9B1E-A56F90B78434}" type="datetimeFigureOut">
              <a:rPr lang="en-US" smtClean="0"/>
              <a:t>2/14/2013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22363" y="693738"/>
            <a:ext cx="4614862" cy="3462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54" tIns="45977" rIns="91954" bIns="4597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87136"/>
            <a:ext cx="5486400" cy="4156234"/>
          </a:xfrm>
          <a:prstGeom prst="rect">
            <a:avLst/>
          </a:prstGeom>
        </p:spPr>
        <p:txBody>
          <a:bodyPr vert="horz" lIns="91954" tIns="45977" rIns="91954" bIns="45977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2971800" cy="461804"/>
          </a:xfrm>
          <a:prstGeom prst="rect">
            <a:avLst/>
          </a:prstGeom>
        </p:spPr>
        <p:txBody>
          <a:bodyPr vert="horz" lIns="91954" tIns="45977" rIns="91954" bIns="4597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772668"/>
            <a:ext cx="2971800" cy="461804"/>
          </a:xfrm>
          <a:prstGeom prst="rect">
            <a:avLst/>
          </a:prstGeom>
        </p:spPr>
        <p:txBody>
          <a:bodyPr vert="horz" lIns="91954" tIns="45977" rIns="91954" bIns="45977" rtlCol="0" anchor="b"/>
          <a:lstStyle>
            <a:lvl1pPr algn="r">
              <a:defRPr sz="1200"/>
            </a:lvl1pPr>
          </a:lstStyle>
          <a:p>
            <a:fld id="{68994BFC-8744-4198-A0FF-0B155E9C0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147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2343">
              <a:defRPr/>
            </a:pPr>
            <a:endParaRPr lang="en-US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68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555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277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164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102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182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978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206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521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443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142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924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275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1066800"/>
            <a:ext cx="9144000" cy="14478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/>
            <a:r>
              <a:rPr lang="en-US" sz="4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School Board’s </a:t>
            </a:r>
            <a:br>
              <a:rPr lang="en-US" sz="4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Funding Request</a:t>
            </a:r>
            <a:endParaRPr lang="en-US" sz="4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562600" y="533400"/>
            <a:ext cx="3048000" cy="3048000"/>
            <a:chOff x="1936941" y="1093438"/>
            <a:chExt cx="5270117" cy="5270117"/>
          </a:xfrm>
        </p:grpSpPr>
        <p:sp>
          <p:nvSpPr>
            <p:cNvPr id="12" name="Block Arc 11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11880000"/>
                <a:gd name="adj2" fmla="val 1620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Block Arc 12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7560000"/>
                <a:gd name="adj2" fmla="val 1188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Block Arc 13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3240000"/>
                <a:gd name="adj2" fmla="val 756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Block Arc 14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20520000"/>
                <a:gd name="adj2" fmla="val 324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Block Arc 15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16200000"/>
                <a:gd name="adj2" fmla="val 2052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5999" y="1442496"/>
              <a:ext cx="4572000" cy="45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381000" y="3124200"/>
            <a:ext cx="67056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Jackson Zimmermann</a:t>
            </a:r>
          </a:p>
          <a:p>
            <a:r>
              <a:rPr lang="en-US" sz="3200" dirty="0" smtClean="0"/>
              <a:t>Executive Director – Fiscal Services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954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Budget Calendar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Thursday, Feb. 14	</a:t>
            </a:r>
          </a:p>
          <a:p>
            <a:pPr lvl="1"/>
            <a:r>
              <a:rPr lang="en-US" dirty="0"/>
              <a:t>Regular School Board Meeting (Finalize School Board’s Request)</a:t>
            </a:r>
          </a:p>
          <a:p>
            <a:r>
              <a:rPr lang="en-US" dirty="0" smtClean="0"/>
              <a:t>Monday, Mar. 11	</a:t>
            </a:r>
          </a:p>
          <a:p>
            <a:pPr lvl="1"/>
            <a:r>
              <a:rPr lang="en-US" dirty="0" smtClean="0"/>
              <a:t>BOS Work Session – present School Request</a:t>
            </a:r>
          </a:p>
          <a:p>
            <a:r>
              <a:rPr lang="en-US" dirty="0"/>
              <a:t>Wed, Mar. 27	</a:t>
            </a:r>
          </a:p>
          <a:p>
            <a:pPr lvl="1"/>
            <a:r>
              <a:rPr lang="en-US" dirty="0"/>
              <a:t>Public Hearing on BOS Budget and Tax Rate</a:t>
            </a:r>
          </a:p>
          <a:p>
            <a:r>
              <a:rPr lang="en-US" dirty="0" smtClean="0"/>
              <a:t>Wed, Apr. 3	</a:t>
            </a:r>
          </a:p>
          <a:p>
            <a:pPr lvl="1"/>
            <a:r>
              <a:rPr lang="en-US" dirty="0" smtClean="0"/>
              <a:t>BOS adopts Budget, sets Tax Rate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04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9894743"/>
              </p:ext>
            </p:extLst>
          </p:nvPr>
        </p:nvGraphicFramePr>
        <p:xfrm>
          <a:off x="152400" y="304800"/>
          <a:ext cx="8763000" cy="2352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7200"/>
                <a:gridCol w="4495800"/>
              </a:tblGrid>
              <a:tr h="566738">
                <a:tc gridSpan="2"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Current Revenues </a:t>
                      </a:r>
                      <a:r>
                        <a:rPr lang="en-US" sz="4000" dirty="0" err="1" smtClean="0"/>
                        <a:t>vs</a:t>
                      </a:r>
                      <a:r>
                        <a:rPr lang="en-US" sz="4000" dirty="0" smtClean="0"/>
                        <a:t> Expenses</a:t>
                      </a:r>
                      <a:endParaRPr lang="en-US" sz="4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00062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Current</a:t>
                      </a:r>
                      <a:r>
                        <a:rPr lang="en-US" sz="2800" baseline="0" dirty="0" smtClean="0"/>
                        <a:t> Revenues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$154,077,551 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6673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Current</a:t>
                      </a:r>
                      <a:r>
                        <a:rPr lang="en-US" sz="2800" baseline="0" dirty="0" smtClean="0"/>
                        <a:t> Expenses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$155,444,689 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66738">
                <a:tc>
                  <a:txBody>
                    <a:bodyPr/>
                    <a:lstStyle/>
                    <a:p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Current Shortfall</a:t>
                      </a:r>
                      <a:endParaRPr lang="en-U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$ </a:t>
                      </a:r>
                      <a:r>
                        <a:rPr lang="en-US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</a:t>
                      </a:r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1,367,138)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5518306"/>
              </p:ext>
            </p:extLst>
          </p:nvPr>
        </p:nvGraphicFramePr>
        <p:xfrm>
          <a:off x="152400" y="3276600"/>
          <a:ext cx="8763000" cy="1267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7200"/>
                <a:gridCol w="4495800"/>
              </a:tblGrid>
              <a:tr h="566738">
                <a:tc gridSpan="2"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Self-Sustaining Funds</a:t>
                      </a:r>
                      <a:r>
                        <a:rPr lang="en-US" sz="4000" baseline="0" dirty="0" smtClean="0"/>
                        <a:t> </a:t>
                      </a:r>
                      <a:endParaRPr lang="en-US" sz="4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66738">
                <a:tc>
                  <a:txBody>
                    <a:bodyPr/>
                    <a:lstStyle/>
                    <a:p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Proposed</a:t>
                      </a:r>
                      <a:r>
                        <a:rPr lang="en-US" sz="2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Adoption</a:t>
                      </a:r>
                      <a:endParaRPr lang="en-U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$17,206,232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571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Adopt the School Board’s Request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3600" b="1" dirty="0"/>
              <a:t>I move that the School Board request the Board of Supervisors to provide full funding in support of a school fund operating budget of $155,444,689 and a self-sustaining fund totaling $17,206,232</a:t>
            </a:r>
            <a:r>
              <a:rPr lang="en-US" sz="3600" dirty="0"/>
              <a:t>. </a:t>
            </a:r>
            <a:r>
              <a:rPr lang="en-US" sz="3600" b="1" dirty="0"/>
              <a:t> This request requires additional revenues of $1,367,138 to meet the needs of students in our division.</a:t>
            </a:r>
            <a:endParaRPr lang="en-US" sz="36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91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989</TotalTime>
  <Words>82</Words>
  <Application>Microsoft Office PowerPoint</Application>
  <PresentationFormat>On-screen Show (4:3)</PresentationFormat>
  <Paragraphs>25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1_Office Theme</vt:lpstr>
      <vt:lpstr>PowerPoint Presentation</vt:lpstr>
      <vt:lpstr>Budget Calendar</vt:lpstr>
      <vt:lpstr>PowerPoint Presentation</vt:lpstr>
      <vt:lpstr>Adopt the School Board’s Request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acps</dc:creator>
  <cp:lastModifiedBy>Office of Technology</cp:lastModifiedBy>
  <cp:revision>98</cp:revision>
  <dcterms:created xsi:type="dcterms:W3CDTF">2013-01-15T14:57:34Z</dcterms:created>
  <dcterms:modified xsi:type="dcterms:W3CDTF">2013-02-14T19:57:45Z</dcterms:modified>
</cp:coreProperties>
</file>